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9" r:id="rId2"/>
    <p:sldId id="260" r:id="rId3"/>
    <p:sldId id="257" r:id="rId4"/>
    <p:sldId id="261" r:id="rId5"/>
    <p:sldId id="276" r:id="rId6"/>
    <p:sldId id="274" r:id="rId7"/>
    <p:sldId id="273" r:id="rId8"/>
    <p:sldId id="277" r:id="rId9"/>
    <p:sldId id="278" r:id="rId10"/>
    <p:sldId id="279" r:id="rId11"/>
    <p:sldId id="263" r:id="rId12"/>
    <p:sldId id="264" r:id="rId13"/>
    <p:sldId id="265" r:id="rId14"/>
    <p:sldId id="266" r:id="rId15"/>
    <p:sldId id="267" r:id="rId16"/>
    <p:sldId id="258" r:id="rId17"/>
    <p:sldId id="270" r:id="rId18"/>
    <p:sldId id="271" r:id="rId19"/>
    <p:sldId id="272" r:id="rId20"/>
    <p:sldId id="2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2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1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4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9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2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1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2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8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thropologie.com/en-gb/?ref=logo&amp;_gl=1*18aysvr*_up*MQ..&amp;gclid=CjwKCAjw8-OhBhB5EiwADyoY1deZgX3nvBu-KLlKsy38Q4A89f9SVshUxkNG0NBrb5qlR2gYoA-3dhoC52cQAvD_BwE&amp;gclsrc=aw.ds" TargetMode="External"/><Relationship Id="rId5" Type="http://schemas.openxmlformats.org/officeDocument/2006/relationships/hyperlink" Target="https://www.anthropologie.com/en-gb/?ref=logo&amp;_gl=1*5zpjk2*_up*MQ..&amp;gclid=CjwKCAjw8-OhBhB5EiwADyoY1deZgX3nvBu-KLlKsy38Q4A89f9SVshUxkNG0NBrb5qlR2gYoA-3dhoC52cQAvD_BwE&amp;gclsrc=aw.ds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hyperlink" Target="https://www.hemptraders.com/default.a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s://matethelabel.com/" TargetMode="External"/><Relationship Id="rId7" Type="http://schemas.openxmlformats.org/officeDocument/2006/relationships/image" Target="../media/image4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hyperlink" Target="https://joinyesand.com/" TargetMode="External"/><Relationship Id="rId10" Type="http://schemas.openxmlformats.org/officeDocument/2006/relationships/image" Target="../media/image43.jpeg"/><Relationship Id="rId4" Type="http://schemas.openxmlformats.org/officeDocument/2006/relationships/image" Target="../media/image38.png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press.com/wp-content/uploads/2019/10/Choosing-platforms@2x-1024x683.png" TargetMode="External"/><Relationship Id="rId2" Type="http://schemas.openxmlformats.org/officeDocument/2006/relationships/hyperlink" Target="https://cardblaze.com/wp-content/uploads/2017/08/anthropologi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url?sa=i&amp;url=https%3A%2F%2Fwww.slheatons.org%2F2022%2F02%2F05%2Ffashion-and-sustainability-really%2F&amp;psig=AOvVaw04mbVe6JjESHet3PahPT3p&amp;ust=1681818245048000&amp;source=images&amp;cd=vfe&amp;ved=0CBAQjRxqFwoTCNjn86rrsP4CFQAAAAAdAAAAABAf" TargetMode="External"/><Relationship Id="rId4" Type="http://schemas.openxmlformats.org/officeDocument/2006/relationships/hyperlink" Target="https://www.buyfreecoupons.com/wp-content/uploads/2019/03/screenshot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montrepublic.org/wp-content/uploads/2020/06/clothes.jpg" TargetMode="External"/><Relationship Id="rId2" Type="http://schemas.openxmlformats.org/officeDocument/2006/relationships/hyperlink" Target="https://theveganreview.com/wp-content/uploads/2021/03/RecycledPlasticClothing3-630x420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pinimg.com/originals/3e/41/05/3e4105bbce8aa0810690c9d6500bf13f.jpg" TargetMode="External"/><Relationship Id="rId4" Type="http://schemas.openxmlformats.org/officeDocument/2006/relationships/hyperlink" Target="https://stpaulsmaumee.org/wp-content/uploads/2019/11/fash-fashion-1080x675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affia Drop Earrings">
            <a:extLst>
              <a:ext uri="{FF2B5EF4-FFF2-40B4-BE49-F238E27FC236}">
                <a16:creationId xmlns:a16="http://schemas.microsoft.com/office/drawing/2014/main" id="{47FFC505-CF03-7FA4-0C5A-B1D3ABC1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33242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ily Practice by Anthropologie Biscayne Pullover">
            <a:extLst>
              <a:ext uri="{FF2B5EF4-FFF2-40B4-BE49-F238E27FC236}">
                <a16:creationId xmlns:a16="http://schemas.microsoft.com/office/drawing/2014/main" id="{05B62419-DC66-4595-E59B-A1D968E4C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876425"/>
            <a:ext cx="33242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4C96A2-FA1D-70DB-C249-D128CBED8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457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241CF0CE-0EE4-F4BF-EF24-9345C1201A5B}"/>
              </a:ext>
            </a:extLst>
          </p:cNvPr>
          <p:cNvSpPr/>
          <p:nvPr/>
        </p:nvSpPr>
        <p:spPr>
          <a:xfrm>
            <a:off x="6707115" y="4367212"/>
            <a:ext cx="6390968" cy="2849826"/>
          </a:xfrm>
          <a:prstGeom prst="diamond">
            <a:avLst/>
          </a:prstGeom>
          <a:solidFill>
            <a:srgbClr val="FFC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solidFill>
                  <a:schemeClr val="tx1"/>
                </a:solidFill>
              </a:rPr>
              <a:t>RETAIL BRAND: ANTHROPOLOGY </a:t>
            </a:r>
            <a:endParaRPr lang="en-CA" sz="2800" b="1" i="1" dirty="0">
              <a:solidFill>
                <a:schemeClr val="tx1"/>
              </a:solidFill>
            </a:endParaRPr>
          </a:p>
        </p:txBody>
      </p:sp>
      <p:sp>
        <p:nvSpPr>
          <p:cNvPr id="3" name="AutoShape 10" descr="Anthropologie">
            <a:extLst>
              <a:ext uri="{FF2B5EF4-FFF2-40B4-BE49-F238E27FC236}">
                <a16:creationId xmlns:a16="http://schemas.microsoft.com/office/drawing/2014/main" id="{F7A9AB5A-285D-781B-6F95-0BE944F783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5192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12" descr="Anthropologie">
            <a:hlinkClick r:id="rId5"/>
            <a:extLst>
              <a:ext uri="{FF2B5EF4-FFF2-40B4-BE49-F238E27FC236}">
                <a16:creationId xmlns:a16="http://schemas.microsoft.com/office/drawing/2014/main" id="{85FC4935-6BC1-D12F-A1CD-4B66357FF7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AutoShape 14" descr="Anthropologie">
            <a:hlinkClick r:id="rId5"/>
            <a:extLst>
              <a:ext uri="{FF2B5EF4-FFF2-40B4-BE49-F238E27FC236}">
                <a16:creationId xmlns:a16="http://schemas.microsoft.com/office/drawing/2014/main" id="{673C2D3F-ACCF-69BE-A22B-DEEE2E1C6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16" descr="Anthropologie">
            <a:hlinkClick r:id="rId5"/>
            <a:extLst>
              <a:ext uri="{FF2B5EF4-FFF2-40B4-BE49-F238E27FC236}">
                <a16:creationId xmlns:a16="http://schemas.microsoft.com/office/drawing/2014/main" id="{83D33415-7DC7-C3D8-AAC0-5FAF5609E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10" descr="Anthropologie">
            <a:extLst>
              <a:ext uri="{FF2B5EF4-FFF2-40B4-BE49-F238E27FC236}">
                <a16:creationId xmlns:a16="http://schemas.microsoft.com/office/drawing/2014/main" id="{5EF1AEC0-EE12-CC80-0456-16FAB9829DE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3235010">
            <a:off x="6090008" y="35192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AutoShape 12" descr="Anthropologie">
            <a:hlinkClick r:id="rId5"/>
            <a:extLst>
              <a:ext uri="{FF2B5EF4-FFF2-40B4-BE49-F238E27FC236}">
                <a16:creationId xmlns:a16="http://schemas.microsoft.com/office/drawing/2014/main" id="{B1493C84-9EF7-9A86-2AB4-E302CC356F7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3235010">
            <a:off x="593760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14" descr="Anthropologie">
            <a:hlinkClick r:id="rId5"/>
            <a:extLst>
              <a:ext uri="{FF2B5EF4-FFF2-40B4-BE49-F238E27FC236}">
                <a16:creationId xmlns:a16="http://schemas.microsoft.com/office/drawing/2014/main" id="{EC121A6F-AD67-9CF3-102D-CB7CAD5CF4C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3235010">
            <a:off x="609000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AutoShape 16" descr="Anthropologie">
            <a:hlinkClick r:id="rId5"/>
            <a:extLst>
              <a:ext uri="{FF2B5EF4-FFF2-40B4-BE49-F238E27FC236}">
                <a16:creationId xmlns:a16="http://schemas.microsoft.com/office/drawing/2014/main" id="{C5DD8E20-231F-075E-2D96-8F466029020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3235010">
            <a:off x="6242408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AutoShape 18" descr="Anthropologie">
            <a:hlinkClick r:id="rId6"/>
            <a:extLst>
              <a:ext uri="{FF2B5EF4-FFF2-40B4-BE49-F238E27FC236}">
                <a16:creationId xmlns:a16="http://schemas.microsoft.com/office/drawing/2014/main" id="{3C0D97BC-2367-7886-D56E-83D7A81484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2315" y="37404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32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EF5C3D7-038D-E473-A00F-EE2B3EC1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9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search for fashion supply chain transparency">
            <a:extLst>
              <a:ext uri="{FF2B5EF4-FFF2-40B4-BE49-F238E27FC236}">
                <a16:creationId xmlns:a16="http://schemas.microsoft.com/office/drawing/2014/main" id="{D393DA64-1F3E-F17E-C353-FD9046F7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0"/>
            <a:ext cx="6334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648ECC-166A-815A-E8A3-7345ACCCDF8E}"/>
              </a:ext>
            </a:extLst>
          </p:cNvPr>
          <p:cNvSpPr txBox="1"/>
          <p:nvPr/>
        </p:nvSpPr>
        <p:spPr>
          <a:xfrm>
            <a:off x="101600" y="436880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Supply Chain Strategy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6169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B5D52A8-FD06-8262-6A98-C57A2DDD9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" y="2576052"/>
            <a:ext cx="4130675" cy="23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DE2C51-636B-463D-420C-BC0F51496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2723535"/>
            <a:ext cx="5057642" cy="94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 tooltip="HempTraders.com"/>
            <a:extLst>
              <a:ext uri="{FF2B5EF4-FFF2-40B4-BE49-F238E27FC236}">
                <a16:creationId xmlns:a16="http://schemas.microsoft.com/office/drawing/2014/main" id="{E71509BF-14C1-9019-B399-9CF40F9F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78" y="4355577"/>
            <a:ext cx="3873685" cy="94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8CDE8E-ECBD-FD5F-C2DE-9581CC78E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088042"/>
            <a:ext cx="4166524" cy="819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24076-CA65-314C-146F-C6785B4F7C66}"/>
              </a:ext>
            </a:extLst>
          </p:cNvPr>
          <p:cNvSpPr txBox="1"/>
          <p:nvPr/>
        </p:nvSpPr>
        <p:spPr>
          <a:xfrm>
            <a:off x="508000" y="584200"/>
            <a:ext cx="3365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SUSUTAINABLE TEXTILE AND FABRIC SUPPLIER TO PARTNER WITH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414007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39243D5-0E40-6146-C2A1-0EF4EDFA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47" y="2600149"/>
            <a:ext cx="2145276" cy="21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BCF18-093B-4805-5344-34E4CAD41092}"/>
              </a:ext>
            </a:extLst>
          </p:cNvPr>
          <p:cNvSpPr txBox="1"/>
          <p:nvPr/>
        </p:nvSpPr>
        <p:spPr>
          <a:xfrm>
            <a:off x="4552335" y="321609"/>
            <a:ext cx="5732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SUSTAINABLE CLOTHING MANUFACTURING BRAND TO PARTNER WITH</a:t>
            </a:r>
            <a:endParaRPr lang="en-CA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FAB-670D-4146-F8A0-09F7BA6981DD}"/>
              </a:ext>
            </a:extLst>
          </p:cNvPr>
          <p:cNvSpPr txBox="1"/>
          <p:nvPr/>
        </p:nvSpPr>
        <p:spPr>
          <a:xfrm>
            <a:off x="8559655" y="50194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200" b="1" i="0" dirty="0">
                <a:effectLst/>
                <a:latin typeface="Lato" panose="020F0502020204030203" pitchFamily="34" charset="0"/>
              </a:rPr>
              <a:t>BAXTER HOUSE</a:t>
            </a:r>
          </a:p>
        </p:txBody>
      </p:sp>
      <p:pic>
        <p:nvPicPr>
          <p:cNvPr id="2052" name="Picture 4" descr="trend">
            <a:extLst>
              <a:ext uri="{FF2B5EF4-FFF2-40B4-BE49-F238E27FC236}">
                <a16:creationId xmlns:a16="http://schemas.microsoft.com/office/drawing/2014/main" id="{8E18616A-6018-D221-9845-CCF4AB3F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434" y="903575"/>
            <a:ext cx="3022503" cy="120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“Made in China” really doesn’t mean what it used to — Quartz">
            <a:extLst>
              <a:ext uri="{FF2B5EF4-FFF2-40B4-BE49-F238E27FC236}">
                <a16:creationId xmlns:a16="http://schemas.microsoft.com/office/drawing/2014/main" id="{82D04B61-E3DB-18BB-A8DF-C3001D8C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2" y="1803849"/>
            <a:ext cx="7579360" cy="489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4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eenDropShip.com">
            <a:extLst>
              <a:ext uri="{FF2B5EF4-FFF2-40B4-BE49-F238E27FC236}">
                <a16:creationId xmlns:a16="http://schemas.microsoft.com/office/drawing/2014/main" id="{95BFCCAD-C5ED-00D3-A282-31B8D18B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25" y="875071"/>
            <a:ext cx="3063626" cy="14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711F29-74FF-F6AE-4D71-0D4D20A1F3FD}"/>
              </a:ext>
            </a:extLst>
          </p:cNvPr>
          <p:cNvSpPr txBox="1"/>
          <p:nvPr/>
        </p:nvSpPr>
        <p:spPr>
          <a:xfrm>
            <a:off x="5240594" y="1617483"/>
            <a:ext cx="2458064" cy="53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PACKHELP</a:t>
            </a:r>
            <a:endParaRPr lang="en-CA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69CFD-6C23-248A-D552-2AD23A2215B5}"/>
              </a:ext>
            </a:extLst>
          </p:cNvPr>
          <p:cNvSpPr txBox="1"/>
          <p:nvPr/>
        </p:nvSpPr>
        <p:spPr>
          <a:xfrm>
            <a:off x="6164826" y="589935"/>
            <a:ext cx="458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SUSTAINABLE DISTRIBUTION BRAND TO PARTNER WITH</a:t>
            </a:r>
            <a:endParaRPr lang="en-CA" b="1" dirty="0"/>
          </a:p>
        </p:txBody>
      </p:sp>
      <p:pic>
        <p:nvPicPr>
          <p:cNvPr id="3076" name="Picture 4" descr="Transportation &amp; Logistics | Career Resources | MyPerfectResume">
            <a:extLst>
              <a:ext uri="{FF2B5EF4-FFF2-40B4-BE49-F238E27FC236}">
                <a16:creationId xmlns:a16="http://schemas.microsoft.com/office/drawing/2014/main" id="{97033423-42ED-292B-06D8-68FA2A47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7" y="2531752"/>
            <a:ext cx="6177236" cy="411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31E5A-72BE-0E7A-DD0C-61C5BE2A7DF3}"/>
              </a:ext>
            </a:extLst>
          </p:cNvPr>
          <p:cNvSpPr txBox="1"/>
          <p:nvPr/>
        </p:nvSpPr>
        <p:spPr>
          <a:xfrm>
            <a:off x="7964129" y="2150535"/>
            <a:ext cx="298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DHL </a:t>
            </a:r>
            <a:r>
              <a:rPr lang="en-GB" sz="2800" b="1" dirty="0" err="1"/>
              <a:t>GoGreen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50828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thropologie Responds After Being Accused of Racial Profiling - E! Online">
            <a:extLst>
              <a:ext uri="{FF2B5EF4-FFF2-40B4-BE49-F238E27FC236}">
                <a16:creationId xmlns:a16="http://schemas.microsoft.com/office/drawing/2014/main" id="{22945EA5-C075-6E53-FC29-C421B9F1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6" y="599440"/>
            <a:ext cx="7127428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nthropologie | CardBlaze.com">
            <a:extLst>
              <a:ext uri="{FF2B5EF4-FFF2-40B4-BE49-F238E27FC236}">
                <a16:creationId xmlns:a16="http://schemas.microsoft.com/office/drawing/2014/main" id="{5E4C49D6-D415-8805-9931-328C805A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74" y="3509584"/>
            <a:ext cx="46196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4F8D6D-DD4C-AF81-45D4-A43DFD15DEE2}"/>
              </a:ext>
            </a:extLst>
          </p:cNvPr>
          <p:cNvSpPr txBox="1"/>
          <p:nvPr/>
        </p:nvSpPr>
        <p:spPr>
          <a:xfrm>
            <a:off x="8013290" y="1101213"/>
            <a:ext cx="4009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RETAIL BRAND COLLABORATION</a:t>
            </a:r>
          </a:p>
          <a:p>
            <a:endParaRPr lang="en-GB" b="1" dirty="0"/>
          </a:p>
          <a:p>
            <a:r>
              <a:rPr lang="en-GB" b="1" dirty="0"/>
              <a:t>Partnering with Anthropologie as a retail brand to showcase new collection and to have a platform for the target customers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68408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ousel image 0">
            <a:extLst>
              <a:ext uri="{FF2B5EF4-FFF2-40B4-BE49-F238E27FC236}">
                <a16:creationId xmlns:a16="http://schemas.microsoft.com/office/drawing/2014/main" id="{BEA231DB-8EE7-32F5-2AC1-10BB29D3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16" y="60960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572BB0-08A0-6E61-54C1-5A14EF7B58A2}"/>
              </a:ext>
            </a:extLst>
          </p:cNvPr>
          <p:cNvSpPr txBox="1"/>
          <p:nvPr/>
        </p:nvSpPr>
        <p:spPr>
          <a:xfrm>
            <a:off x="146516" y="138500"/>
            <a:ext cx="307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CUSTOMER PROFILE</a:t>
            </a:r>
          </a:p>
          <a:p>
            <a:r>
              <a:rPr lang="en-CA" b="1" i="1" dirty="0"/>
              <a:t> Joan Andrew</a:t>
            </a:r>
          </a:p>
          <a:p>
            <a:r>
              <a:rPr lang="en-CA" b="1" i="1" dirty="0"/>
              <a:t>Age 26</a:t>
            </a:r>
          </a:p>
          <a:p>
            <a:r>
              <a:rPr lang="en-CA" b="1" i="1" dirty="0"/>
              <a:t>Digital Marketing</a:t>
            </a:r>
          </a:p>
          <a:p>
            <a:r>
              <a:rPr lang="en-CA" b="1" i="1" dirty="0"/>
              <a:t>Remote worker</a:t>
            </a:r>
          </a:p>
          <a:p>
            <a:r>
              <a:rPr lang="en-CA" b="1" i="1" dirty="0"/>
              <a:t>Lives in the city</a:t>
            </a:r>
          </a:p>
          <a:p>
            <a:r>
              <a:rPr lang="en-CA" b="1" i="1" dirty="0"/>
              <a:t>Fashion conscious, fitness and health, sustainability, nature lover, loves to travel. Social media</a:t>
            </a:r>
          </a:p>
          <a:p>
            <a:r>
              <a:rPr lang="en-CA" b="1" i="1" dirty="0"/>
              <a:t>Salary: 40-55k p/a</a:t>
            </a:r>
          </a:p>
          <a:p>
            <a:r>
              <a:rPr lang="en-CA" b="1" i="1" dirty="0"/>
              <a:t> </a:t>
            </a:r>
          </a:p>
          <a:p>
            <a:r>
              <a:rPr lang="en-CA" b="1" i="1" dirty="0"/>
              <a:t>            </a:t>
            </a:r>
          </a:p>
          <a:p>
            <a:r>
              <a:rPr lang="en-CA" b="1" i="1" dirty="0"/>
              <a:t>Brands:                      </a:t>
            </a:r>
            <a:r>
              <a:rPr lang="en-US" altLang="en-US" b="1" i="1" u="sng" dirty="0">
                <a:latin typeface="inherit"/>
              </a:rPr>
              <a:t>PANGAIA</a:t>
            </a:r>
            <a:endParaRPr lang="en-GB" b="1" i="1" dirty="0"/>
          </a:p>
        </p:txBody>
      </p:sp>
      <p:pic>
        <p:nvPicPr>
          <p:cNvPr id="2052" name="Picture 4">
            <a:hlinkClick r:id="rId3" tooltip="MATE the Label"/>
            <a:extLst>
              <a:ext uri="{FF2B5EF4-FFF2-40B4-BE49-F238E27FC236}">
                <a16:creationId xmlns:a16="http://schemas.microsoft.com/office/drawing/2014/main" id="{29C84FD5-0F63-5894-E881-613A83B9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48" y="3731260"/>
            <a:ext cx="1168534" cy="30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6" descr="YesAnd Apparel">
            <a:hlinkClick r:id="rId5"/>
            <a:extLst>
              <a:ext uri="{FF2B5EF4-FFF2-40B4-BE49-F238E27FC236}">
                <a16:creationId xmlns:a16="http://schemas.microsoft.com/office/drawing/2014/main" id="{41461B60-06D1-9522-05A7-0F969BA2B3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8" name="AutoShape 8" descr="YesAnd Apparel">
            <a:hlinkClick r:id="rId5"/>
            <a:extLst>
              <a:ext uri="{FF2B5EF4-FFF2-40B4-BE49-F238E27FC236}">
                <a16:creationId xmlns:a16="http://schemas.microsoft.com/office/drawing/2014/main" id="{B0E32807-CB5E-62DD-27C9-DEAD395D4F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9" name="AutoShape 10" descr="YesAnd Apparel">
            <a:hlinkClick r:id="rId5"/>
            <a:extLst>
              <a:ext uri="{FF2B5EF4-FFF2-40B4-BE49-F238E27FC236}">
                <a16:creationId xmlns:a16="http://schemas.microsoft.com/office/drawing/2014/main" id="{A26499DD-9593-8494-DD7C-92B1F78455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AutoShape 12" descr="YesAnd Apparel">
            <a:hlinkClick r:id="rId5"/>
            <a:extLst>
              <a:ext uri="{FF2B5EF4-FFF2-40B4-BE49-F238E27FC236}">
                <a16:creationId xmlns:a16="http://schemas.microsoft.com/office/drawing/2014/main" id="{378115D6-E62E-71DD-862F-3BE67E11D9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AutoShape 14" descr="YesAnd Apparel">
            <a:hlinkClick r:id="rId5"/>
            <a:extLst>
              <a:ext uri="{FF2B5EF4-FFF2-40B4-BE49-F238E27FC236}">
                <a16:creationId xmlns:a16="http://schemas.microsoft.com/office/drawing/2014/main" id="{2844D4B2-2526-1223-0E6A-1039F49962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D91A3-1A59-DAF1-C5F6-9D2180207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Green Banner Green Banner eco friendly fashion stock illustrations">
            <a:extLst>
              <a:ext uri="{FF2B5EF4-FFF2-40B4-BE49-F238E27FC236}">
                <a16:creationId xmlns:a16="http://schemas.microsoft.com/office/drawing/2014/main" id="{07FCEFE1-6F37-35C4-CC51-64D2705B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84" y="4734540"/>
            <a:ext cx="2371418" cy="23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98956708-D516-6B82-60E2-81DB8C1E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26" y="3581400"/>
            <a:ext cx="1780605" cy="31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CE3EA702-BEB5-DE51-9DEB-4AEB6AE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04" y="-138499"/>
            <a:ext cx="2610713" cy="427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9F6A20F-1FC2-8509-DE70-DA988CD6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17" y="95383"/>
            <a:ext cx="3065073" cy="383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55292E6F-22A6-AF5F-0FC4-1CA8114B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12" y="3537155"/>
            <a:ext cx="2317310" cy="28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91D05C6-7567-F307-F3F3-7794EFE4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172" y="5453376"/>
            <a:ext cx="1328733" cy="132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8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4B0B-9A50-F30D-8E7E-363512CB09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3840" y="-820420"/>
            <a:ext cx="4318000" cy="3469640"/>
          </a:xfrm>
        </p:spPr>
        <p:txBody>
          <a:bodyPr anchor="ctr">
            <a:normAutofit/>
          </a:bodyPr>
          <a:lstStyle/>
          <a:p>
            <a:r>
              <a:rPr lang="en-GB" dirty="0"/>
              <a:t>MARKETING STRATEGY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C684-DFB3-2C8D-EBA7-D79CF64551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24420" y="5295900"/>
            <a:ext cx="4356100" cy="1409700"/>
          </a:xfrm>
        </p:spPr>
        <p:txBody>
          <a:bodyPr anchor="ctr">
            <a:normAutofit/>
          </a:bodyPr>
          <a:lstStyle/>
          <a:p>
            <a:r>
              <a:rPr lang="en-GB" sz="2000" b="1" dirty="0"/>
              <a:t>SOCIAL MEDIA PLATFORMS </a:t>
            </a:r>
          </a:p>
          <a:p>
            <a:r>
              <a:rPr lang="en-GB" sz="2000" b="1" dirty="0"/>
              <a:t>SOCIAL MEDIA INFLUENCERS</a:t>
            </a:r>
            <a:endParaRPr lang="en-CA" sz="2000" b="1" dirty="0"/>
          </a:p>
        </p:txBody>
      </p:sp>
      <p:pic>
        <p:nvPicPr>
          <p:cNvPr id="6146" name="Picture 2" descr="How to Choose Which Social Media Platforms to Use">
            <a:extLst>
              <a:ext uri="{FF2B5EF4-FFF2-40B4-BE49-F238E27FC236}">
                <a16:creationId xmlns:a16="http://schemas.microsoft.com/office/drawing/2014/main" id="{E4B91B6F-B617-0C68-B6F4-3F59F726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755408"/>
            <a:ext cx="6979920" cy="465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Que font les influenceurs? 📱">
            <a:extLst>
              <a:ext uri="{FF2B5EF4-FFF2-40B4-BE49-F238E27FC236}">
                <a16:creationId xmlns:a16="http://schemas.microsoft.com/office/drawing/2014/main" id="{E1A04D02-BF90-F470-8AC6-286F59395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52400"/>
            <a:ext cx="5050182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0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op Up Sale - Easil">
            <a:extLst>
              <a:ext uri="{FF2B5EF4-FFF2-40B4-BE49-F238E27FC236}">
                <a16:creationId xmlns:a16="http://schemas.microsoft.com/office/drawing/2014/main" id="{B4A16006-5D35-5DE4-746D-E761E39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41080"/>
            <a:ext cx="5586352" cy="332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8C51D-54A7-F568-CF7C-4E101701FF2E}"/>
              </a:ext>
            </a:extLst>
          </p:cNvPr>
          <p:cNvSpPr txBox="1"/>
          <p:nvPr/>
        </p:nvSpPr>
        <p:spPr>
          <a:xfrm>
            <a:off x="660400" y="520700"/>
            <a:ext cx="410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MARKETING STRATEGY</a:t>
            </a:r>
            <a:endParaRPr lang="en-C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7F85D-15D0-1AA8-DB07-AC1DC542B7B0}"/>
              </a:ext>
            </a:extLst>
          </p:cNvPr>
          <p:cNvSpPr txBox="1"/>
          <p:nvPr/>
        </p:nvSpPr>
        <p:spPr>
          <a:xfrm>
            <a:off x="8191500" y="705366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Pop-up sales</a:t>
            </a:r>
          </a:p>
          <a:p>
            <a:endParaRPr lang="en-GB" sz="2800" b="1" dirty="0"/>
          </a:p>
          <a:p>
            <a:r>
              <a:rPr lang="en-GB" sz="2800" b="1" dirty="0"/>
              <a:t>Discount sales</a:t>
            </a:r>
          </a:p>
          <a:p>
            <a:r>
              <a:rPr lang="en-GB" sz="2800" b="1" dirty="0"/>
              <a:t> </a:t>
            </a:r>
          </a:p>
          <a:p>
            <a:r>
              <a:rPr lang="en-GB" sz="2800" b="1" dirty="0"/>
              <a:t>Referral code</a:t>
            </a:r>
            <a:endParaRPr lang="en-CA" sz="2800" b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6808FE1-5913-FAB8-D914-22814557C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050355"/>
            <a:ext cx="5257801" cy="58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3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4F05181-2A18-3088-107A-B4ED5D47A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2" r="-1" b="10455"/>
          <a:stretch/>
        </p:blipFill>
        <p:spPr bwMode="auto">
          <a:xfrm>
            <a:off x="20" y="-17494"/>
            <a:ext cx="12188932" cy="62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50" y="6244106"/>
            <a:ext cx="12198250" cy="62953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6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ousel image 0">
            <a:extLst>
              <a:ext uri="{FF2B5EF4-FFF2-40B4-BE49-F238E27FC236}">
                <a16:creationId xmlns:a16="http://schemas.microsoft.com/office/drawing/2014/main" id="{3DE54A75-105C-1496-6BA4-966F67FB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45" y="21030"/>
            <a:ext cx="4448710" cy="66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rousel image 6">
            <a:extLst>
              <a:ext uri="{FF2B5EF4-FFF2-40B4-BE49-F238E27FC236}">
                <a16:creationId xmlns:a16="http://schemas.microsoft.com/office/drawing/2014/main" id="{BFFA31EE-263D-7B4A-393D-5059093D0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2887027" cy="4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3F80F4E-9BF7-9F37-1F55-1F3D6027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81" y="2380902"/>
            <a:ext cx="3293696" cy="463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4CF263A-FDDB-38CB-475E-A578308D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15" y="3429000"/>
            <a:ext cx="26860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2DFACE0-D68E-528A-5916-3479BF6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38" y="770815"/>
            <a:ext cx="3536213" cy="59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F830DD-CCB4-B98F-E32C-F7660DFF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501" y="-166392"/>
            <a:ext cx="2597998" cy="345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FD462781-0A76-D99A-6CFB-130AA0B016DD}"/>
              </a:ext>
            </a:extLst>
          </p:cNvPr>
          <p:cNvSpPr/>
          <p:nvPr/>
        </p:nvSpPr>
        <p:spPr>
          <a:xfrm>
            <a:off x="2578029" y="521110"/>
            <a:ext cx="2147088" cy="2836452"/>
          </a:xfrm>
          <a:prstGeom prst="parallelogram">
            <a:avLst>
              <a:gd name="adj" fmla="val 2362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Collection ranges from: leggings, sweatshirt, lounge wear, shorts, oversized two piece</a:t>
            </a:r>
            <a:endParaRPr lang="en-CA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7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D7A2-34DC-AD66-DBB4-EB3A5526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list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A323-4AED-57B2-AAFD-D1CB255F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hlinkClick r:id="rId2"/>
              </a:rPr>
              <a:t>https://cardblaze.com/wp-content/uploads/2017/08/anthropologie.jpg</a:t>
            </a:r>
            <a:endParaRPr lang="en-CA" dirty="0"/>
          </a:p>
          <a:p>
            <a:r>
              <a:rPr lang="en-CA" dirty="0">
                <a:hlinkClick r:id="rId3"/>
              </a:rPr>
              <a:t>https://memberpress.com/wp-content/uploads/2019/10/Choosing-platforms@2x-1024x683.png</a:t>
            </a:r>
            <a:endParaRPr lang="en-CA" dirty="0"/>
          </a:p>
          <a:p>
            <a:r>
              <a:rPr lang="en-CA" dirty="0">
                <a:hlinkClick r:id="rId4"/>
              </a:rPr>
              <a:t>https://www.buyfreecoupons.com/wp-content/uploads/2019/03/screenshot.jpg</a:t>
            </a:r>
            <a:endParaRPr lang="en-CA" dirty="0"/>
          </a:p>
          <a:p>
            <a:r>
              <a:rPr lang="en-CA" dirty="0">
                <a:hlinkClick r:id="rId5"/>
              </a:rPr>
              <a:t>https://www.google.com/url?sa=i&amp;url=https%3A%2F%2Fwww.slheatons.org%2F2022%2F02%2F05%2Ffashion-and-sustainability-really%2F&amp;psig=AOvVaw04mbVe6JjESHet3PahPT3p&amp;ust=1681818245048000&amp;source=images&amp;cd=vfe&amp;ved=0CBAQjRxqFwoTCNjn86rrsP4CFQAAAAAdAAAAABAf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08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B91B-82C0-5A0B-550F-F5EE3089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LIST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B511D-568B-3CBC-3407-B5BF5B5D3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hlinkClick r:id="rId2"/>
              </a:rPr>
              <a:t>https://theveganreview.com/wp-content/uploads/2021/03/RecycledPlasticClothing3-630x420.jpg</a:t>
            </a:r>
            <a:endParaRPr lang="en-CA" dirty="0"/>
          </a:p>
          <a:p>
            <a:r>
              <a:rPr lang="en-CA" dirty="0">
                <a:hlinkClick r:id="rId3"/>
              </a:rPr>
              <a:t>https://vermontrepublic.org/wp-content/uploads/2020/06/clothes.jpg</a:t>
            </a:r>
            <a:endParaRPr lang="en-CA" dirty="0"/>
          </a:p>
          <a:p>
            <a:r>
              <a:rPr lang="en-CA" dirty="0">
                <a:hlinkClick r:id="rId4"/>
              </a:rPr>
              <a:t>https://stpaulsmaumee.org/wp-content/uploads/2019/11/fash-fashion-1080x675.jpg</a:t>
            </a:r>
            <a:endParaRPr lang="en-CA" dirty="0"/>
          </a:p>
          <a:p>
            <a:r>
              <a:rPr lang="en-CA" dirty="0">
                <a:hlinkClick r:id="rId5"/>
              </a:rPr>
              <a:t>https://i.pinimg.com/originals/3e/41/05/3e4105bbce8aa0810690c9d6500bf13f.jpg</a:t>
            </a:r>
            <a:endParaRPr lang="en-CA" dirty="0"/>
          </a:p>
          <a:p>
            <a:r>
              <a:rPr lang="en-CA" dirty="0"/>
              <a:t>https://cdn.shopify.com/s/files/1/1118/7596/articles/shutterstock_319121309.jpg?v=1526024552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433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mond &amp; Dempsey Linen Shirt">
            <a:extLst>
              <a:ext uri="{FF2B5EF4-FFF2-40B4-BE49-F238E27FC236}">
                <a16:creationId xmlns:a16="http://schemas.microsoft.com/office/drawing/2014/main" id="{BDE55BA3-7182-FA94-B924-473E9E99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" y="-162400"/>
            <a:ext cx="3959694" cy="656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B48A6-60D1-4319-4EAC-F1400AAF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56" y="0"/>
            <a:ext cx="5152087" cy="6858000"/>
          </a:xfrm>
          <a:prstGeom prst="rect">
            <a:avLst/>
          </a:prstGeom>
        </p:spPr>
      </p:pic>
      <p:pic>
        <p:nvPicPr>
          <p:cNvPr id="1028" name="Picture 4" descr="8 Pieces That Make the Best Workleisure Outfits | Who What Wear UK">
            <a:extLst>
              <a:ext uri="{FF2B5EF4-FFF2-40B4-BE49-F238E27FC236}">
                <a16:creationId xmlns:a16="http://schemas.microsoft.com/office/drawing/2014/main" id="{71CE65C4-C617-0AD9-8E77-52E020B7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15" y="2077719"/>
            <a:ext cx="5064125" cy="741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216798-CFC6-839B-7919-924F4A3E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5266578" cy="7874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12E4861-5E84-BDE1-A5B7-1FFB0B58E2D9}"/>
              </a:ext>
            </a:extLst>
          </p:cNvPr>
          <p:cNvSpPr/>
          <p:nvPr/>
        </p:nvSpPr>
        <p:spPr>
          <a:xfrm>
            <a:off x="10121900" y="711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A25F6C-4089-75AE-94D4-3D02BDE6DCB2}"/>
              </a:ext>
            </a:extLst>
          </p:cNvPr>
          <p:cNvSpPr/>
          <p:nvPr/>
        </p:nvSpPr>
        <p:spPr>
          <a:xfrm>
            <a:off x="8672043" y="241300"/>
            <a:ext cx="3519957" cy="17907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THEME: Work Leisure Wear</a:t>
            </a:r>
            <a:endParaRPr lang="en-CA" sz="2800" b="1" i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96C0EB-8F9B-45AE-660E-986C18C9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17" y="4162200"/>
            <a:ext cx="2245544" cy="29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2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ory pin image">
            <a:extLst>
              <a:ext uri="{FF2B5EF4-FFF2-40B4-BE49-F238E27FC236}">
                <a16:creationId xmlns:a16="http://schemas.microsoft.com/office/drawing/2014/main" id="{4DFBEFFB-D34F-2DB4-F487-A3B2E24D4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6"/>
          <a:stretch/>
        </p:blipFill>
        <p:spPr bwMode="auto">
          <a:xfrm>
            <a:off x="192528" y="171716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unge around in style this season in this must-have tee and legging set. R ock this lounge set on those lazy Sundays for a laidback- comfy look.">
            <a:extLst>
              <a:ext uri="{FF2B5EF4-FFF2-40B4-BE49-F238E27FC236}">
                <a16:creationId xmlns:a16="http://schemas.microsoft.com/office/drawing/2014/main" id="{4F442B29-C443-2C55-025E-1A9A3EC01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9" r="483" b="1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ousel image 0">
            <a:extLst>
              <a:ext uri="{FF2B5EF4-FFF2-40B4-BE49-F238E27FC236}">
                <a16:creationId xmlns:a16="http://schemas.microsoft.com/office/drawing/2014/main" id="{9482CE7C-3655-FEC6-8828-C4012B208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r="7626" b="-3"/>
          <a:stretch/>
        </p:blipFill>
        <p:spPr bwMode="auto">
          <a:xfrm>
            <a:off x="8199465" y="142220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ardrop 1">
            <a:extLst>
              <a:ext uri="{FF2B5EF4-FFF2-40B4-BE49-F238E27FC236}">
                <a16:creationId xmlns:a16="http://schemas.microsoft.com/office/drawing/2014/main" id="{81FE388D-ABF0-32C3-765C-46228DE5B323}"/>
              </a:ext>
            </a:extLst>
          </p:cNvPr>
          <p:cNvSpPr/>
          <p:nvPr/>
        </p:nvSpPr>
        <p:spPr>
          <a:xfrm>
            <a:off x="3618269" y="281858"/>
            <a:ext cx="1740311" cy="2215535"/>
          </a:xfrm>
          <a:prstGeom prst="teardrop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Comfort is key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65641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D42A123-D3EE-672E-079C-956C261E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4100"/>
            <a:ext cx="90678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91B1A4-01DC-0719-E47C-0161811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0"/>
            <a:ext cx="518751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BB52E-74A0-0DE4-CAD8-0DFB8297CF37}"/>
              </a:ext>
            </a:extLst>
          </p:cNvPr>
          <p:cNvSpPr txBox="1"/>
          <p:nvPr/>
        </p:nvSpPr>
        <p:spPr>
          <a:xfrm>
            <a:off x="1016000" y="749300"/>
            <a:ext cx="5080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COLLECTION NAME :</a:t>
            </a:r>
          </a:p>
          <a:p>
            <a:r>
              <a:rPr lang="en-GB" sz="2800" b="1" dirty="0">
                <a:solidFill>
                  <a:schemeClr val="accent1"/>
                </a:solidFill>
              </a:rPr>
              <a:t>GREEN AND COMFORT</a:t>
            </a:r>
            <a:endParaRPr lang="en-CA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7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218" name="Picture 2" descr="Recycled plastic clothing: a sustainable revolution or just greenwashing?">
            <a:extLst>
              <a:ext uri="{FF2B5EF4-FFF2-40B4-BE49-F238E27FC236}">
                <a16:creationId xmlns:a16="http://schemas.microsoft.com/office/drawing/2014/main" id="{DBB30D68-B926-A08B-219C-640845C29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-1" b="18137"/>
          <a:stretch/>
        </p:blipFill>
        <p:spPr bwMode="auto">
          <a:xfrm>
            <a:off x="20" y="-17494"/>
            <a:ext cx="12188932" cy="62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Rectangle 9228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50" y="6244106"/>
            <a:ext cx="12198250" cy="62953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8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50" y="6244106"/>
            <a:ext cx="12198250" cy="62953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196" name="Picture 4" descr="Fashion and Sustainability — Really? - Sustainable Living in the Heatons">
            <a:extLst>
              <a:ext uri="{FF2B5EF4-FFF2-40B4-BE49-F238E27FC236}">
                <a16:creationId xmlns:a16="http://schemas.microsoft.com/office/drawing/2014/main" id="{531D445C-CD74-C20E-6D8E-034AC891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0"/>
            <a:ext cx="756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6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1D5F8-4A8A-888A-C5C9-C86342EB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4312"/>
            <a:ext cx="10287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C0D97-CB42-03CF-580B-FA950C2F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688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5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>
        <p:push dir="u"/>
      </p:transition>
    </mc:Choice>
    <mc:Fallback>
      <p:transition advClick="0" advTm="20000">
        <p:push dir="u"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30271B"/>
      </a:dk2>
      <a:lt2>
        <a:srgbClr val="F3F0F3"/>
      </a:lt2>
      <a:accent1>
        <a:srgbClr val="5AB346"/>
      </a:accent1>
      <a:accent2>
        <a:srgbClr val="7EAD39"/>
      </a:accent2>
      <a:accent3>
        <a:srgbClr val="A6A541"/>
      </a:accent3>
      <a:accent4>
        <a:srgbClr val="B17F3B"/>
      </a:accent4>
      <a:accent5>
        <a:srgbClr val="C35F4D"/>
      </a:accent5>
      <a:accent6>
        <a:srgbClr val="B13B5A"/>
      </a:accent6>
      <a:hlink>
        <a:srgbClr val="AA44C0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336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 LT Pro</vt:lpstr>
      <vt:lpstr>AvenirNext LT Pro Medium</vt:lpstr>
      <vt:lpstr>inherit</vt:lpstr>
      <vt:lpstr>Lato</vt:lpstr>
      <vt:lpstr>Sabon Next LT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STRATEGY</vt:lpstr>
      <vt:lpstr>PowerPoint Presentation</vt:lpstr>
      <vt:lpstr>PowerPoint Presentation</vt:lpstr>
      <vt:lpstr>Reference list</vt:lpstr>
      <vt:lpstr>REFERENCE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ABBY ADAMS</dc:title>
  <dc:creator>2229262 Abby Adams</dc:creator>
  <cp:lastModifiedBy>2229262 Abby Adams</cp:lastModifiedBy>
  <cp:revision>4</cp:revision>
  <dcterms:created xsi:type="dcterms:W3CDTF">2023-04-13T19:57:08Z</dcterms:created>
  <dcterms:modified xsi:type="dcterms:W3CDTF">2023-04-17T12:46:00Z</dcterms:modified>
</cp:coreProperties>
</file>